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57" r:id="rId8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複数様式の１枚目" id="{220FB4D2-E166-4422-9535-1BD3BC6EEC5B}">
          <p14:sldIdLst/>
        </p14:section>
        <p14:section name="複数形式の２枚目以降" id="{6D8E8711-F8C9-4CF7-9793-5336E4865527}">
          <p14:sldIdLst/>
        </p14:section>
        <p14:section name="単独様式" id="{F12574A2-27D0-4326-B143-53BB9BC93C67}">
          <p14:sldIdLst>
            <p14:sldId id="256"/>
            <p14:sldId id="258"/>
            <p14:sldId id="259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23C"/>
    <a:srgbClr val="0070C0"/>
    <a:srgbClr val="C3D69B"/>
    <a:srgbClr val="5B9BD5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46F9F3-FB2D-45ED-B7FA-68009CB2F0C2}" v="8" dt="2022-08-01T14:03:39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石川 友博" userId="d1de60ed-49a9-4046-b81b-3fb534aa828a" providerId="ADAL" clId="{B946F9F3-FB2D-45ED-B7FA-68009CB2F0C2}"/>
    <pc:docChg chg="modSld sldOrd">
      <pc:chgData name="石川 友博" userId="d1de60ed-49a9-4046-b81b-3fb534aa828a" providerId="ADAL" clId="{B946F9F3-FB2D-45ED-B7FA-68009CB2F0C2}" dt="2022-08-16T11:33:59.598" v="301"/>
      <pc:docMkLst>
        <pc:docMk/>
      </pc:docMkLst>
      <pc:sldChg chg="ord">
        <pc:chgData name="石川 友博" userId="d1de60ed-49a9-4046-b81b-3fb534aa828a" providerId="ADAL" clId="{B946F9F3-FB2D-45ED-B7FA-68009CB2F0C2}" dt="2022-08-16T11:33:59.598" v="301"/>
        <pc:sldMkLst>
          <pc:docMk/>
          <pc:sldMk cId="942413726" sldId="258"/>
        </pc:sldMkLst>
      </pc:sldChg>
      <pc:sldChg chg="modSp mod">
        <pc:chgData name="石川 友博" userId="d1de60ed-49a9-4046-b81b-3fb534aa828a" providerId="ADAL" clId="{B946F9F3-FB2D-45ED-B7FA-68009CB2F0C2}" dt="2022-08-01T14:03:39.455" v="299"/>
        <pc:sldMkLst>
          <pc:docMk/>
          <pc:sldMk cId="3295723703" sldId="259"/>
        </pc:sldMkLst>
        <pc:spChg chg="mod">
          <ac:chgData name="石川 友博" userId="d1de60ed-49a9-4046-b81b-3fb534aa828a" providerId="ADAL" clId="{B946F9F3-FB2D-45ED-B7FA-68009CB2F0C2}" dt="2022-08-01T14:03:39.455" v="299"/>
          <ac:spMkLst>
            <pc:docMk/>
            <pc:sldMk cId="3295723703" sldId="259"/>
            <ac:spMk id="6" creationId="{5F7F0F73-F927-4A87-A0D8-171C434123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118CEB4-D36A-4FD6-871A-4326862CCD57}"/>
              </a:ext>
            </a:extLst>
          </p:cNvPr>
          <p:cNvCxnSpPr>
            <a:cxnSpLocks/>
          </p:cNvCxnSpPr>
          <p:nvPr userDrawn="1"/>
        </p:nvCxnSpPr>
        <p:spPr>
          <a:xfrm>
            <a:off x="0" y="677109"/>
            <a:ext cx="9906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C74E7BD-3550-4423-9742-1C7718D72A38}"/>
              </a:ext>
            </a:extLst>
          </p:cNvPr>
          <p:cNvSpPr txBox="1"/>
          <p:nvPr/>
        </p:nvSpPr>
        <p:spPr>
          <a:xfrm>
            <a:off x="89910" y="32881"/>
            <a:ext cx="695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〇〇株式会社</a:t>
            </a:r>
            <a:r>
              <a:rPr kumimoji="1" lang="en-US" altLang="ja-JP" b="1" dirty="0"/>
              <a:t>】</a:t>
            </a:r>
            <a:r>
              <a:rPr kumimoji="1" lang="ja-JP" altLang="en-US" b="1" dirty="0"/>
              <a:t>食品ロス削減・リサイクルに向けた取組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F7F0F73-F927-4A87-A0D8-171C4341236B}"/>
              </a:ext>
            </a:extLst>
          </p:cNvPr>
          <p:cNvSpPr/>
          <p:nvPr/>
        </p:nvSpPr>
        <p:spPr>
          <a:xfrm>
            <a:off x="62571" y="738664"/>
            <a:ext cx="9780857" cy="1740868"/>
          </a:xfrm>
          <a:prstGeom prst="roundRect">
            <a:avLst/>
          </a:prstGeom>
          <a:ln w="28575">
            <a:solidFill>
              <a:srgbClr val="76923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b="1" dirty="0"/>
              <a:t>＜商慣習の見直し（納品期限の緩和、販売期限の延長の取組）＞</a:t>
            </a:r>
            <a:endParaRPr kumimoji="1" lang="en-US" altLang="ja-JP" sz="1200" b="1" dirty="0"/>
          </a:p>
          <a:p>
            <a:r>
              <a:rPr lang="ja-JP" altLang="en-US" sz="1200" dirty="0"/>
              <a:t>　〇　・・・・・・・・・・・・・・・・・・・・・・・・・・・・・・・・・（対象品目、実施開始時期などについて記載）。</a:t>
            </a:r>
            <a:endParaRPr lang="en-US" altLang="ja-JP" sz="1200" dirty="0"/>
          </a:p>
          <a:p>
            <a:endParaRPr lang="en-US" altLang="ja-JP" sz="1200" b="1" dirty="0"/>
          </a:p>
          <a:p>
            <a:r>
              <a:rPr lang="ja-JP" altLang="en-US" sz="1200" b="1" dirty="0"/>
              <a:t>＜食品ロス削減・食品リサイクルの取組＞</a:t>
            </a:r>
            <a:endParaRPr lang="en-US" altLang="ja-JP" sz="1200" b="1" dirty="0"/>
          </a:p>
          <a:p>
            <a:r>
              <a:rPr lang="ja-JP" altLang="en-US" sz="1200" dirty="0"/>
              <a:t>　〇　・・・・・・・・・・・・・・・・・・・・・・・・・・・・・・・・・（上記の取組以外で</a:t>
            </a:r>
            <a:r>
              <a:rPr lang="en-US" altLang="ja-JP" sz="1200" dirty="0"/>
              <a:t>PR</a:t>
            </a:r>
            <a:r>
              <a:rPr lang="ja-JP" altLang="en-US" sz="1200" dirty="0"/>
              <a:t>したいことを記載）</a:t>
            </a:r>
            <a:endParaRPr lang="en-US" altLang="ja-JP" sz="1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A0B4A5D-041C-4EB7-A8FD-D1D24B474FB9}"/>
              </a:ext>
            </a:extLst>
          </p:cNvPr>
          <p:cNvSpPr txBox="1"/>
          <p:nvPr/>
        </p:nvSpPr>
        <p:spPr>
          <a:xfrm>
            <a:off x="243067" y="6309134"/>
            <a:ext cx="665328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kumimoji="1" lang="ja-JP" altLang="en-US" sz="1200" dirty="0"/>
              <a:t>［お問い合わせ先］</a:t>
            </a:r>
            <a:endParaRPr kumimoji="1" lang="en-US" altLang="ja-JP" sz="1200" dirty="0"/>
          </a:p>
          <a:p>
            <a:r>
              <a:rPr kumimoji="1" lang="ja-JP" altLang="en-US" sz="1200" dirty="0"/>
              <a:t>○○部○○課（</a:t>
            </a:r>
            <a:r>
              <a:rPr kumimoji="1" lang="en-US" altLang="ja-JP" sz="1200" dirty="0"/>
              <a:t>03-</a:t>
            </a:r>
            <a:r>
              <a:rPr kumimoji="1" lang="ja-JP" altLang="en-US" sz="1200" dirty="0"/>
              <a:t>○○○○</a:t>
            </a:r>
            <a:r>
              <a:rPr kumimoji="1" lang="en-US" altLang="ja-JP" sz="1200" dirty="0"/>
              <a:t>-</a:t>
            </a:r>
            <a:r>
              <a:rPr kumimoji="1" lang="ja-JP" altLang="en-US" sz="1200" dirty="0"/>
              <a:t>○○○○）</a:t>
            </a:r>
            <a:endParaRPr kumimoji="1" lang="en-US" altLang="ja-JP" sz="1200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73B1D1E-3F51-4188-97A7-4CA0AE7ED45B}"/>
              </a:ext>
            </a:extLst>
          </p:cNvPr>
          <p:cNvSpPr/>
          <p:nvPr/>
        </p:nvSpPr>
        <p:spPr>
          <a:xfrm>
            <a:off x="5474230" y="2665919"/>
            <a:ext cx="4327627" cy="206892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5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図・写真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A188EED-26DA-40FC-8436-41FFD77DD886}"/>
              </a:ext>
            </a:extLst>
          </p:cNvPr>
          <p:cNvSpPr txBox="1"/>
          <p:nvPr/>
        </p:nvSpPr>
        <p:spPr>
          <a:xfrm>
            <a:off x="135930" y="2682264"/>
            <a:ext cx="5162873" cy="220060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（上記取組内容の具体的内容を記載）・・・・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ja-JP" altLang="en-US" sz="1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2BF7E93-5036-463E-8C2F-D0E963618B14}"/>
              </a:ext>
            </a:extLst>
          </p:cNvPr>
          <p:cNvSpPr txBox="1"/>
          <p:nvPr/>
        </p:nvSpPr>
        <p:spPr>
          <a:xfrm>
            <a:off x="277774" y="5755367"/>
            <a:ext cx="665328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kumimoji="1" lang="ja-JP" altLang="en-US" sz="1200" dirty="0"/>
              <a:t>［関連</a:t>
            </a:r>
            <a:r>
              <a:rPr lang="ja-JP" altLang="en-US" sz="1200" dirty="0"/>
              <a:t>ウェブページ</a:t>
            </a:r>
            <a:r>
              <a:rPr kumimoji="1" lang="ja-JP" altLang="en-US" sz="1200" dirty="0"/>
              <a:t>］</a:t>
            </a:r>
            <a:endParaRPr kumimoji="1" lang="en-US" altLang="ja-JP" sz="1200" dirty="0"/>
          </a:p>
          <a:p>
            <a:r>
              <a:rPr kumimoji="1" lang="ja-JP" altLang="en-US" sz="1200" dirty="0"/>
              <a:t>○○</a:t>
            </a:r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30424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C74E7BD-3550-4423-9742-1C7718D72A38}"/>
              </a:ext>
            </a:extLst>
          </p:cNvPr>
          <p:cNvSpPr txBox="1"/>
          <p:nvPr/>
        </p:nvSpPr>
        <p:spPr>
          <a:xfrm>
            <a:off x="89910" y="32881"/>
            <a:ext cx="695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〇〇株式会社</a:t>
            </a:r>
            <a:r>
              <a:rPr kumimoji="1" lang="en-US" altLang="ja-JP" b="1" dirty="0"/>
              <a:t>】</a:t>
            </a:r>
            <a:r>
              <a:rPr kumimoji="1" lang="ja-JP" altLang="en-US" b="1" dirty="0"/>
              <a:t>食品ロス削減・リサイクルに向けた取組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F7F0F73-F927-4A87-A0D8-171C4341236B}"/>
              </a:ext>
            </a:extLst>
          </p:cNvPr>
          <p:cNvSpPr/>
          <p:nvPr/>
        </p:nvSpPr>
        <p:spPr>
          <a:xfrm>
            <a:off x="62571" y="738664"/>
            <a:ext cx="9780857" cy="1740868"/>
          </a:xfrm>
          <a:prstGeom prst="roundRect">
            <a:avLst/>
          </a:prstGeom>
          <a:ln w="28575">
            <a:solidFill>
              <a:srgbClr val="76923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b="1" dirty="0"/>
              <a:t>＜商慣習の見直し（賞味期限の延長、賞味期限表示大括り化の取組）＞</a:t>
            </a:r>
            <a:endParaRPr kumimoji="1" lang="en-US" altLang="ja-JP" sz="1200" b="1" dirty="0"/>
          </a:p>
          <a:p>
            <a:r>
              <a:rPr lang="ja-JP" altLang="en-US" sz="1200" dirty="0"/>
              <a:t>　〇　・・・・・・・・・・・・・・・・・・・・・・・・・・・・・・・・・（対象品目、実施開始時期などについて記載）。</a:t>
            </a:r>
            <a:endParaRPr lang="en-US" altLang="ja-JP" sz="1200" dirty="0"/>
          </a:p>
          <a:p>
            <a:endParaRPr lang="en-US" altLang="ja-JP" sz="1200" b="1" dirty="0"/>
          </a:p>
          <a:p>
            <a:r>
              <a:rPr lang="ja-JP" altLang="en-US" sz="1200" b="1" dirty="0"/>
              <a:t>＜食品ロス削減・食品リサイクルの取組＞</a:t>
            </a:r>
            <a:endParaRPr lang="en-US" altLang="ja-JP" sz="1200" b="1" dirty="0"/>
          </a:p>
          <a:p>
            <a:r>
              <a:rPr lang="ja-JP" altLang="en-US" sz="1200" dirty="0"/>
              <a:t>　〇　・・・・・・・・・・・・・・・・・・・・・・・・・・・・・・・・・（上記の取組以外で</a:t>
            </a:r>
            <a:r>
              <a:rPr lang="en-US" altLang="ja-JP" sz="1200" dirty="0"/>
              <a:t>PR</a:t>
            </a:r>
            <a:r>
              <a:rPr lang="ja-JP" altLang="en-US" sz="1200" dirty="0"/>
              <a:t>したいことを記載）</a:t>
            </a:r>
            <a:endParaRPr lang="en-US" altLang="ja-JP" sz="1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A0B4A5D-041C-4EB7-A8FD-D1D24B474FB9}"/>
              </a:ext>
            </a:extLst>
          </p:cNvPr>
          <p:cNvSpPr txBox="1"/>
          <p:nvPr/>
        </p:nvSpPr>
        <p:spPr>
          <a:xfrm>
            <a:off x="243067" y="6309134"/>
            <a:ext cx="665328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kumimoji="1" lang="ja-JP" altLang="en-US" sz="1200" dirty="0"/>
              <a:t>［お問い合わせ先］</a:t>
            </a:r>
            <a:endParaRPr kumimoji="1" lang="en-US" altLang="ja-JP" sz="1200" dirty="0"/>
          </a:p>
          <a:p>
            <a:r>
              <a:rPr kumimoji="1" lang="ja-JP" altLang="en-US" sz="1200" dirty="0"/>
              <a:t>○○部○○課（</a:t>
            </a:r>
            <a:r>
              <a:rPr kumimoji="1" lang="en-US" altLang="ja-JP" sz="1200" dirty="0"/>
              <a:t>03-</a:t>
            </a:r>
            <a:r>
              <a:rPr kumimoji="1" lang="ja-JP" altLang="en-US" sz="1200" dirty="0"/>
              <a:t>○○○○</a:t>
            </a:r>
            <a:r>
              <a:rPr kumimoji="1" lang="en-US" altLang="ja-JP" sz="1200" dirty="0"/>
              <a:t>-</a:t>
            </a:r>
            <a:r>
              <a:rPr kumimoji="1" lang="ja-JP" altLang="en-US" sz="1200" dirty="0"/>
              <a:t>○○○○）</a:t>
            </a:r>
            <a:endParaRPr kumimoji="1" lang="en-US" altLang="ja-JP" sz="1200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73B1D1E-3F51-4188-97A7-4CA0AE7ED45B}"/>
              </a:ext>
            </a:extLst>
          </p:cNvPr>
          <p:cNvSpPr/>
          <p:nvPr/>
        </p:nvSpPr>
        <p:spPr>
          <a:xfrm>
            <a:off x="5474230" y="2665919"/>
            <a:ext cx="4327627" cy="206892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5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図・写真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A188EED-26DA-40FC-8436-41FFD77DD886}"/>
              </a:ext>
            </a:extLst>
          </p:cNvPr>
          <p:cNvSpPr txBox="1"/>
          <p:nvPr/>
        </p:nvSpPr>
        <p:spPr>
          <a:xfrm>
            <a:off x="135930" y="2682264"/>
            <a:ext cx="5162873" cy="220060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（上記取組内容の具体的内容を記載）・・・・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ja-JP" altLang="en-US" sz="1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2BF7E93-5036-463E-8C2F-D0E963618B14}"/>
              </a:ext>
            </a:extLst>
          </p:cNvPr>
          <p:cNvSpPr txBox="1"/>
          <p:nvPr/>
        </p:nvSpPr>
        <p:spPr>
          <a:xfrm>
            <a:off x="277774" y="5755367"/>
            <a:ext cx="665328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kumimoji="1" lang="ja-JP" altLang="en-US" sz="1200" dirty="0"/>
              <a:t>［関連</a:t>
            </a:r>
            <a:r>
              <a:rPr lang="ja-JP" altLang="en-US" sz="1200" dirty="0"/>
              <a:t>ウェブページ</a:t>
            </a:r>
            <a:r>
              <a:rPr kumimoji="1" lang="ja-JP" altLang="en-US" sz="1200" dirty="0"/>
              <a:t>］</a:t>
            </a:r>
            <a:endParaRPr kumimoji="1" lang="en-US" altLang="ja-JP" sz="1200" dirty="0"/>
          </a:p>
          <a:p>
            <a:r>
              <a:rPr kumimoji="1" lang="ja-JP" altLang="en-US" sz="1200" dirty="0"/>
              <a:t>○○</a:t>
            </a:r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94241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C74E7BD-3550-4423-9742-1C7718D72A38}"/>
              </a:ext>
            </a:extLst>
          </p:cNvPr>
          <p:cNvSpPr txBox="1"/>
          <p:nvPr/>
        </p:nvSpPr>
        <p:spPr>
          <a:xfrm>
            <a:off x="89910" y="32881"/>
            <a:ext cx="695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〇〇株式会社</a:t>
            </a:r>
            <a:r>
              <a:rPr kumimoji="1" lang="en-US" altLang="ja-JP" b="1" dirty="0"/>
              <a:t>】</a:t>
            </a:r>
            <a:r>
              <a:rPr kumimoji="1" lang="ja-JP" altLang="en-US" b="1" dirty="0"/>
              <a:t>食品ロス削減・リサイクルに向けた取組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F7F0F73-F927-4A87-A0D8-171C4341236B}"/>
              </a:ext>
            </a:extLst>
          </p:cNvPr>
          <p:cNvSpPr/>
          <p:nvPr/>
        </p:nvSpPr>
        <p:spPr>
          <a:xfrm>
            <a:off x="62571" y="738664"/>
            <a:ext cx="9780857" cy="1740868"/>
          </a:xfrm>
          <a:prstGeom prst="roundRect">
            <a:avLst/>
          </a:prstGeom>
          <a:ln w="28575">
            <a:solidFill>
              <a:srgbClr val="76923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b="1" dirty="0"/>
              <a:t>＜商慣習の見直し（</a:t>
            </a:r>
            <a:r>
              <a:rPr lang="ja-JP" altLang="en-US" sz="1200" b="1" dirty="0"/>
              <a:t>需要予測精度の向上</a:t>
            </a:r>
            <a:r>
              <a:rPr kumimoji="1" lang="ja-JP" altLang="en-US" sz="1200" b="1" dirty="0"/>
              <a:t>、販売期限の延長の取組、発注リードタイム延長によるサプライチェーン全体の食品ロス削減）＞</a:t>
            </a:r>
            <a:endParaRPr kumimoji="1" lang="en-US" altLang="ja-JP" sz="1200" b="1" dirty="0"/>
          </a:p>
          <a:p>
            <a:r>
              <a:rPr lang="ja-JP" altLang="en-US" sz="1200" dirty="0"/>
              <a:t>　〇　・・・・・・・・・・・・・・・・・・・・・・・・・・・・・・・・・（対象品目、実施開始時期などについて記載）。</a:t>
            </a:r>
            <a:endParaRPr lang="en-US" altLang="ja-JP" sz="1200" dirty="0"/>
          </a:p>
          <a:p>
            <a:endParaRPr lang="en-US" altLang="ja-JP" sz="1200" b="1" dirty="0"/>
          </a:p>
          <a:p>
            <a:r>
              <a:rPr lang="ja-JP" altLang="en-US" sz="1200" b="1" dirty="0"/>
              <a:t>＜食品ロス削減・食品リサイクルの取組＞</a:t>
            </a:r>
            <a:endParaRPr lang="en-US" altLang="ja-JP" sz="1200" b="1" dirty="0"/>
          </a:p>
          <a:p>
            <a:r>
              <a:rPr lang="ja-JP" altLang="en-US" sz="1200" dirty="0"/>
              <a:t>　〇　・・・・・・・・・・・・・・・・・・・・・・・・・・・・・・・・・（上記の取組以外で</a:t>
            </a:r>
            <a:r>
              <a:rPr lang="en-US" altLang="ja-JP" sz="1200" dirty="0"/>
              <a:t>PR</a:t>
            </a:r>
            <a:r>
              <a:rPr lang="ja-JP" altLang="en-US" sz="1200" dirty="0"/>
              <a:t>したいことを記載）</a:t>
            </a:r>
            <a:endParaRPr lang="en-US" altLang="ja-JP" sz="1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A0B4A5D-041C-4EB7-A8FD-D1D24B474FB9}"/>
              </a:ext>
            </a:extLst>
          </p:cNvPr>
          <p:cNvSpPr txBox="1"/>
          <p:nvPr/>
        </p:nvSpPr>
        <p:spPr>
          <a:xfrm>
            <a:off x="243067" y="6309134"/>
            <a:ext cx="665328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kumimoji="1" lang="ja-JP" altLang="en-US" sz="1200" dirty="0"/>
              <a:t>［お問い合わせ先］</a:t>
            </a:r>
            <a:endParaRPr kumimoji="1" lang="en-US" altLang="ja-JP" sz="1200" dirty="0"/>
          </a:p>
          <a:p>
            <a:r>
              <a:rPr kumimoji="1" lang="ja-JP" altLang="en-US" sz="1200" dirty="0"/>
              <a:t>○○部○○課（</a:t>
            </a:r>
            <a:r>
              <a:rPr kumimoji="1" lang="en-US" altLang="ja-JP" sz="1200" dirty="0"/>
              <a:t>03-</a:t>
            </a:r>
            <a:r>
              <a:rPr kumimoji="1" lang="ja-JP" altLang="en-US" sz="1200" dirty="0"/>
              <a:t>○○○○</a:t>
            </a:r>
            <a:r>
              <a:rPr kumimoji="1" lang="en-US" altLang="ja-JP" sz="1200" dirty="0"/>
              <a:t>-</a:t>
            </a:r>
            <a:r>
              <a:rPr kumimoji="1" lang="ja-JP" altLang="en-US" sz="1200" dirty="0"/>
              <a:t>○○○○）</a:t>
            </a:r>
            <a:endParaRPr kumimoji="1" lang="en-US" altLang="ja-JP" sz="1200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73B1D1E-3F51-4188-97A7-4CA0AE7ED45B}"/>
              </a:ext>
            </a:extLst>
          </p:cNvPr>
          <p:cNvSpPr/>
          <p:nvPr/>
        </p:nvSpPr>
        <p:spPr>
          <a:xfrm>
            <a:off x="5474230" y="2665919"/>
            <a:ext cx="4327627" cy="206892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5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図・写真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A188EED-26DA-40FC-8436-41FFD77DD886}"/>
              </a:ext>
            </a:extLst>
          </p:cNvPr>
          <p:cNvSpPr txBox="1"/>
          <p:nvPr/>
        </p:nvSpPr>
        <p:spPr>
          <a:xfrm>
            <a:off x="135930" y="2682264"/>
            <a:ext cx="5162873" cy="220060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（上記取組内容の具体的内容を記載）・・・・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488" indent="-90488" defTabSz="914400"/>
            <a:endParaRPr lang="ja-JP" altLang="en-US" sz="1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2BF7E93-5036-463E-8C2F-D0E963618B14}"/>
              </a:ext>
            </a:extLst>
          </p:cNvPr>
          <p:cNvSpPr txBox="1"/>
          <p:nvPr/>
        </p:nvSpPr>
        <p:spPr>
          <a:xfrm>
            <a:off x="277774" y="5755367"/>
            <a:ext cx="665328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kumimoji="1" lang="ja-JP" altLang="en-US" sz="1200" dirty="0"/>
              <a:t>［関連</a:t>
            </a:r>
            <a:r>
              <a:rPr lang="ja-JP" altLang="en-US" sz="1200" dirty="0"/>
              <a:t>ウェブページ</a:t>
            </a:r>
            <a:r>
              <a:rPr kumimoji="1" lang="ja-JP" altLang="en-US" sz="1200" dirty="0"/>
              <a:t>］</a:t>
            </a:r>
            <a:endParaRPr kumimoji="1" lang="en-US" altLang="ja-JP" sz="1200" dirty="0"/>
          </a:p>
          <a:p>
            <a:r>
              <a:rPr kumimoji="1" lang="ja-JP" altLang="en-US" sz="1200" dirty="0"/>
              <a:t>○○</a:t>
            </a:r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329572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2BF7E93-5036-463E-8C2F-D0E963618B14}"/>
              </a:ext>
            </a:extLst>
          </p:cNvPr>
          <p:cNvSpPr txBox="1"/>
          <p:nvPr/>
        </p:nvSpPr>
        <p:spPr>
          <a:xfrm>
            <a:off x="5913761" y="6379561"/>
            <a:ext cx="282164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kumimoji="1" lang="ja-JP" altLang="en-US" sz="1200" dirty="0"/>
              <a:t>［関連</a:t>
            </a:r>
            <a:r>
              <a:rPr lang="ja-JP" altLang="en-US" sz="1200" dirty="0"/>
              <a:t>ウェブページ</a:t>
            </a:r>
            <a:r>
              <a:rPr kumimoji="1" lang="ja-JP" altLang="en-US" sz="1200" dirty="0"/>
              <a:t>］</a:t>
            </a:r>
            <a:endParaRPr kumimoji="1" lang="en-US" altLang="ja-JP" sz="1200" dirty="0"/>
          </a:p>
          <a:p>
            <a:r>
              <a:rPr kumimoji="1" lang="ja-JP" altLang="en-US" sz="1200" dirty="0"/>
              <a:t>○○</a:t>
            </a:r>
            <a:endParaRPr kumimoji="1" lang="en-US" altLang="ja-JP" sz="1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172D1A-4B1B-4FA1-955C-B027B1B84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1" t="12386" r="57228" b="19235"/>
          <a:stretch/>
        </p:blipFill>
        <p:spPr>
          <a:xfrm>
            <a:off x="250113" y="2307164"/>
            <a:ext cx="6994201" cy="37165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DFF8F56-4BC0-4AFC-9706-CA4F49929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4" t="41632" r="56314" b="12224"/>
          <a:stretch/>
        </p:blipFill>
        <p:spPr>
          <a:xfrm>
            <a:off x="7402888" y="2241898"/>
            <a:ext cx="2296972" cy="228219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A8D9453-5BB4-4E6F-AD1F-B24503890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5" t="45678" r="81228" b="17969"/>
          <a:stretch/>
        </p:blipFill>
        <p:spPr>
          <a:xfrm>
            <a:off x="7641119" y="4530898"/>
            <a:ext cx="1810693" cy="1634516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F7F0F73-F927-4A87-A0D8-171C4341236B}"/>
              </a:ext>
            </a:extLst>
          </p:cNvPr>
          <p:cNvSpPr/>
          <p:nvPr/>
        </p:nvSpPr>
        <p:spPr>
          <a:xfrm>
            <a:off x="21000" y="738664"/>
            <a:ext cx="9864000" cy="1390163"/>
          </a:xfrm>
          <a:prstGeom prst="roundRect">
            <a:avLst/>
          </a:prstGeom>
          <a:ln w="28575">
            <a:solidFill>
              <a:srgbClr val="76923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b="1" dirty="0"/>
              <a:t>＜商慣習の見直し＞</a:t>
            </a:r>
            <a:endParaRPr kumimoji="1" lang="en-US" altLang="ja-JP" sz="1200" b="1" dirty="0"/>
          </a:p>
          <a:p>
            <a:r>
              <a:rPr lang="ja-JP" altLang="en-US" sz="1200" dirty="0"/>
              <a:t>　〇　清涼飲料、賞味期間</a:t>
            </a:r>
            <a:r>
              <a:rPr lang="en-US" altLang="ja-JP" sz="1200" dirty="0"/>
              <a:t>180</a:t>
            </a:r>
            <a:r>
              <a:rPr lang="ja-JP" altLang="en-US" sz="1200" dirty="0"/>
              <a:t>日以上の菓子について、１／３ルールを緩和（○○年〇月から実施）。今後、カップ麺、レトルト食品等でも実施予定。</a:t>
            </a:r>
            <a:endParaRPr lang="en-US" altLang="ja-JP" sz="1200" dirty="0"/>
          </a:p>
          <a:p>
            <a:r>
              <a:rPr lang="ja-JP" altLang="en-US" sz="1200" dirty="0"/>
              <a:t>　〇　プライベートブランド「トップバリュ」の加工食品で、賞味期限表示を年月日から年月へ変更（○○年〇月から実施）</a:t>
            </a:r>
            <a:endParaRPr lang="en-US" altLang="ja-JP" sz="1200" b="1" dirty="0"/>
          </a:p>
          <a:p>
            <a:r>
              <a:rPr lang="ja-JP" altLang="en-US" sz="1200" b="1" dirty="0"/>
              <a:t>＜食品ロス削減・食品リサイクルの取組＞</a:t>
            </a:r>
            <a:endParaRPr lang="en-US" altLang="ja-JP" sz="1200" b="1" dirty="0"/>
          </a:p>
          <a:p>
            <a:r>
              <a:rPr lang="ja-JP" altLang="en-US" sz="1200" dirty="0"/>
              <a:t>　〇　食品廃棄物を</a:t>
            </a:r>
            <a:r>
              <a:rPr lang="en-US" altLang="ja-JP" sz="1200" dirty="0"/>
              <a:t>2025</a:t>
            </a:r>
            <a:r>
              <a:rPr lang="ja-JP" altLang="en-US" sz="1200" dirty="0"/>
              <a:t>年までに半減（</a:t>
            </a:r>
            <a:r>
              <a:rPr lang="en-US" altLang="ja-JP" sz="1200" dirty="0"/>
              <a:t>2015</a:t>
            </a:r>
            <a:r>
              <a:rPr lang="ja-JP" altLang="en-US" sz="1200" dirty="0"/>
              <a:t>年度比）させる目標を設定し、食品の廃棄金額の進捗管理、発注精度の向上を実施。</a:t>
            </a:r>
            <a:endParaRPr lang="en-US" altLang="ja-JP" sz="1200" dirty="0"/>
          </a:p>
          <a:p>
            <a:r>
              <a:rPr lang="ja-JP" altLang="en-US" sz="1200" dirty="0"/>
              <a:t>　　　　世界各地の小売企業とともに、食品廃棄物削減を目指す「</a:t>
            </a:r>
            <a:r>
              <a:rPr kumimoji="1" lang="en-US" altLang="ja-JP" sz="1200" dirty="0"/>
              <a:t>10</a:t>
            </a:r>
            <a:r>
              <a:rPr lang="en-US" altLang="ja-JP" sz="1200" dirty="0"/>
              <a:t>×20×30</a:t>
            </a:r>
            <a:r>
              <a:rPr lang="ja-JP" altLang="en-US" sz="1200" dirty="0"/>
              <a:t>食品廃棄物削減イニシアティブ」に参画。小売ではアジアから唯一の参加。</a:t>
            </a:r>
            <a:endParaRPr lang="en-US" altLang="ja-JP" sz="1200" dirty="0"/>
          </a:p>
          <a:p>
            <a:pPr marL="271463" indent="-271463"/>
            <a:r>
              <a:rPr lang="ja-JP" altLang="en-US" sz="1200" dirty="0"/>
              <a:t>　〇　食品リサイクルについても、店舗・生産者・リサイクル業者等の連携による地域循環モデルを</a:t>
            </a:r>
            <a:r>
              <a:rPr lang="en-US" altLang="ja-JP" sz="1200" dirty="0"/>
              <a:t>2020</a:t>
            </a:r>
            <a:r>
              <a:rPr lang="ja-JP" altLang="en-US" sz="1200" dirty="0"/>
              <a:t>年までに全国</a:t>
            </a:r>
            <a:r>
              <a:rPr lang="en-US" altLang="ja-JP" sz="1200" dirty="0"/>
              <a:t>10</a:t>
            </a:r>
            <a:r>
              <a:rPr lang="ja-JP" altLang="en-US" sz="1200" dirty="0"/>
              <a:t>カ所・グループ</a:t>
            </a:r>
            <a:r>
              <a:rPr lang="en-US" altLang="ja-JP" sz="1200" dirty="0"/>
              <a:t>1,000</a:t>
            </a:r>
            <a:r>
              <a:rPr lang="ja-JP" altLang="en-US" sz="1200" dirty="0"/>
              <a:t>店舗以上で構築。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037200A-8E28-4C06-8FE4-FAB917942E44}"/>
              </a:ext>
            </a:extLst>
          </p:cNvPr>
          <p:cNvSpPr txBox="1"/>
          <p:nvPr/>
        </p:nvSpPr>
        <p:spPr>
          <a:xfrm>
            <a:off x="97457" y="-41060"/>
            <a:ext cx="695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（イメージ）</a:t>
            </a:r>
            <a:endParaRPr kumimoji="1" lang="ja-JP" altLang="en-US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3D0E0F0-C3B7-4FF2-BDBD-55FB8C8BA6A1}"/>
              </a:ext>
            </a:extLst>
          </p:cNvPr>
          <p:cNvSpPr txBox="1"/>
          <p:nvPr/>
        </p:nvSpPr>
        <p:spPr>
          <a:xfrm>
            <a:off x="89910" y="222999"/>
            <a:ext cx="695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イオンリテール株式会社</a:t>
            </a:r>
            <a:r>
              <a:rPr kumimoji="1" lang="en-US" altLang="ja-JP" b="1" dirty="0"/>
              <a:t>】</a:t>
            </a:r>
            <a:r>
              <a:rPr kumimoji="1" lang="ja-JP" altLang="en-US" b="1" dirty="0"/>
              <a:t>食品ロス削減・リサイクルに向けた取組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32B85A8-E688-4C1C-AEA7-6A5F065B3883}"/>
              </a:ext>
            </a:extLst>
          </p:cNvPr>
          <p:cNvSpPr txBox="1"/>
          <p:nvPr/>
        </p:nvSpPr>
        <p:spPr>
          <a:xfrm>
            <a:off x="7140564" y="6363454"/>
            <a:ext cx="310380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kumimoji="1" lang="ja-JP" altLang="en-US" sz="1200" dirty="0"/>
              <a:t>［お問い合わせ先］</a:t>
            </a:r>
            <a:endParaRPr kumimoji="1" lang="en-US" altLang="ja-JP" sz="1200" dirty="0"/>
          </a:p>
          <a:p>
            <a:r>
              <a:rPr kumimoji="1" lang="ja-JP" altLang="en-US" sz="1200" dirty="0"/>
              <a:t>○○部○○課（</a:t>
            </a:r>
            <a:r>
              <a:rPr kumimoji="1" lang="en-US" altLang="ja-JP" sz="1200" dirty="0"/>
              <a:t>03-</a:t>
            </a:r>
            <a:r>
              <a:rPr kumimoji="1" lang="ja-JP" altLang="en-US" sz="1200" dirty="0"/>
              <a:t>○○○○</a:t>
            </a:r>
            <a:r>
              <a:rPr kumimoji="1" lang="en-US" altLang="ja-JP" sz="1200" dirty="0"/>
              <a:t>-</a:t>
            </a:r>
            <a:r>
              <a:rPr kumimoji="1" lang="ja-JP" altLang="en-US" sz="1200" dirty="0"/>
              <a:t>○○○○）</a:t>
            </a:r>
            <a:endParaRPr kumimoji="1" lang="en-US" altLang="ja-JP" sz="12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583DE2F-1C9A-45D3-AB32-E741E58AB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1" t="31558" r="55308" b="54580"/>
          <a:stretch/>
        </p:blipFill>
        <p:spPr>
          <a:xfrm>
            <a:off x="-19661" y="6272913"/>
            <a:ext cx="5995949" cy="60319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DC20FCA-3B62-4DD6-A5D1-4DEDAFBBADBC}"/>
              </a:ext>
            </a:extLst>
          </p:cNvPr>
          <p:cNvSpPr txBox="1"/>
          <p:nvPr/>
        </p:nvSpPr>
        <p:spPr>
          <a:xfrm>
            <a:off x="-19661" y="6010229"/>
            <a:ext cx="51740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/>
              <a:t>［</a:t>
            </a:r>
            <a:r>
              <a:rPr kumimoji="1" lang="en-US" altLang="ja-JP" sz="1400" dirty="0"/>
              <a:t>10</a:t>
            </a:r>
            <a:r>
              <a:rPr lang="en-US" altLang="ja-JP" sz="1400" dirty="0"/>
              <a:t>×20×30</a:t>
            </a:r>
            <a:r>
              <a:rPr lang="ja-JP" altLang="en-US" sz="1400" dirty="0"/>
              <a:t>食品廃棄物削減イニシアティブ</a:t>
            </a:r>
            <a:r>
              <a:rPr kumimoji="1" lang="ja-JP" altLang="en-US" sz="1400" dirty="0"/>
              <a:t>］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710500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3922834A325154F8B813CEC7202E3F0" ma:contentTypeVersion="14" ma:contentTypeDescription="新しいドキュメントを作成します。" ma:contentTypeScope="" ma:versionID="8db115be0122f4695677a2844e956456">
  <xsd:schema xmlns:xsd="http://www.w3.org/2001/XMLSchema" xmlns:xs="http://www.w3.org/2001/XMLSchema" xmlns:p="http://schemas.microsoft.com/office/2006/metadata/properties" xmlns:ns3="32737c7e-5aea-477f-ab68-e79a06e17a4c" xmlns:ns4="a3b45cb8-23f1-419f-9308-06fc93aa16c2" targetNamespace="http://schemas.microsoft.com/office/2006/metadata/properties" ma:root="true" ma:fieldsID="9489bf5adc6bd782a8e9c6802dda19ab" ns3:_="" ns4:_="">
    <xsd:import namespace="32737c7e-5aea-477f-ab68-e79a06e17a4c"/>
    <xsd:import namespace="a3b45cb8-23f1-419f-9308-06fc93aa16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37c7e-5aea-477f-ab68-e79a06e17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45cb8-23f1-419f-9308-06fc93aa16c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C91634-6F74-4FFF-A432-2552BC53AFEF}">
  <ds:schemaRefs>
    <ds:schemaRef ds:uri="http://schemas.microsoft.com/office/2006/metadata/properties"/>
    <ds:schemaRef ds:uri="32737c7e-5aea-477f-ab68-e79a06e17a4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3b45cb8-23f1-419f-9308-06fc93aa16c2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1D7F88-90DA-4E7A-BED4-261FFD69D5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08E279-5E48-4013-A877-809B35657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737c7e-5aea-477f-ab68-e79a06e17a4c"/>
    <ds:schemaRef ds:uri="a3b45cb8-23f1-419f-9308-06fc93aa16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1408</TotalTime>
  <Words>781</Words>
  <Application>Microsoft Office PowerPoint</Application>
  <PresentationFormat>A4 210 x 297 mm</PresentationFormat>
  <Paragraphs>71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Meiryo UI</vt:lpstr>
      <vt:lpstr>メイリオ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中瀬　雅樹</dc:creator>
  <cp:lastModifiedBy>石川 友博</cp:lastModifiedBy>
  <cp:revision>82</cp:revision>
  <cp:lastPrinted>2021-08-05T09:50:56Z</cp:lastPrinted>
  <dcterms:created xsi:type="dcterms:W3CDTF">2020-07-09T01:23:21Z</dcterms:created>
  <dcterms:modified xsi:type="dcterms:W3CDTF">2022-08-16T11:34:07Z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0x01010073922834A325154F8B813CEC7202E3F0</vt:lpwstr>
  </property>
</Properties>
</file>